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1" r:id="rId1"/>
  </p:sldMasterIdLst>
  <p:notesMasterIdLst>
    <p:notesMasterId r:id="rId10"/>
  </p:notesMasterIdLst>
  <p:sldIdLst>
    <p:sldId id="256" r:id="rId2"/>
    <p:sldId id="257" r:id="rId3"/>
    <p:sldId id="258" r:id="rId4"/>
    <p:sldId id="283" r:id="rId5"/>
    <p:sldId id="292" r:id="rId6"/>
    <p:sldId id="286" r:id="rId7"/>
    <p:sldId id="293" r:id="rId8"/>
    <p:sldId id="29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1049"/>
    <a:srgbClr val="A26FB0"/>
    <a:srgbClr val="AA408E"/>
    <a:srgbClr val="B832B2"/>
    <a:srgbClr val="E00AD1"/>
    <a:srgbClr val="915991"/>
    <a:srgbClr val="EC0A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>
        <p:scale>
          <a:sx n="90" d="100"/>
          <a:sy n="90" d="100"/>
        </p:scale>
        <p:origin x="11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6E84A-99C7-46BE-B965-AD04A7960DF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721A-417F-45A2-8536-C56AFD97D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86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A26F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311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2505235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spc="-50" baseline="0">
                <a:solidFill>
                  <a:srgbClr val="311049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00100" y="3593814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none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76E4-5F6C-486C-8CD7-A2C6F47FC33B}" type="datetime1">
              <a:rPr lang="en-US" smtClean="0"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32118" y="644434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B379BA3-74FE-47CE-8FFE-DC51D2601B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227064" y="234538"/>
            <a:ext cx="1789073" cy="634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44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A26F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311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2505235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spc="-50" baseline="0">
                <a:solidFill>
                  <a:srgbClr val="311049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98921" y="3367388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none" spc="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1DE4E-D2F1-42A3-8078-2CF285F64EF7}" type="datetime1">
              <a:rPr lang="en-US" smtClean="0"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B379BA3-74FE-47CE-8FFE-DC51D2601B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227064" y="234538"/>
            <a:ext cx="1789073" cy="634221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36B2FA-6A1A-4AC0-AB5D-038EB6611120}"/>
              </a:ext>
            </a:extLst>
          </p:cNvPr>
          <p:cNvCxnSpPr/>
          <p:nvPr userDrawn="1"/>
        </p:nvCxnSpPr>
        <p:spPr>
          <a:xfrm>
            <a:off x="868680" y="3296084"/>
            <a:ext cx="7406640" cy="0"/>
          </a:xfrm>
          <a:prstGeom prst="line">
            <a:avLst/>
          </a:prstGeom>
          <a:ln w="6350">
            <a:solidFill>
              <a:srgbClr val="3110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9D1D094-0972-450F-BC1E-C714B52FE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32118" y="644434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030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5CAB-8304-4601-B8F5-0FCA24DF2041}" type="datetime1">
              <a:rPr lang="en-US" smtClean="0"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1ACBDF-5AA0-4D76-83C5-874CF38FCDF0}"/>
              </a:ext>
            </a:extLst>
          </p:cNvPr>
          <p:cNvCxnSpPr/>
          <p:nvPr userDrawn="1"/>
        </p:nvCxnSpPr>
        <p:spPr>
          <a:xfrm>
            <a:off x="822959" y="1737361"/>
            <a:ext cx="7406640" cy="0"/>
          </a:xfrm>
          <a:prstGeom prst="line">
            <a:avLst/>
          </a:prstGeom>
          <a:ln w="6350">
            <a:solidFill>
              <a:srgbClr val="3110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2A61DFA-6961-4461-8FA1-9B66DB930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32118" y="644434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314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9BA1F-025E-4AEC-91E4-3DAF4C44E749}" type="datetime1">
              <a:rPr lang="en-US" smtClean="0"/>
              <a:t>8/24/2020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3DB06C-B2DF-451D-B2C8-2A3FFE18A7D0}"/>
              </a:ext>
            </a:extLst>
          </p:cNvPr>
          <p:cNvCxnSpPr/>
          <p:nvPr userDrawn="1"/>
        </p:nvCxnSpPr>
        <p:spPr>
          <a:xfrm>
            <a:off x="822960" y="1758626"/>
            <a:ext cx="7406640" cy="0"/>
          </a:xfrm>
          <a:prstGeom prst="line">
            <a:avLst/>
          </a:prstGeom>
          <a:ln w="6350">
            <a:solidFill>
              <a:srgbClr val="3110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F0B4488-481E-49D8-9A06-F8CAB3E10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32118" y="644434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3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248" y="425304"/>
            <a:ext cx="7543800" cy="81232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8DB1-1656-41BF-867D-329128E5FBC0}" type="datetime1">
              <a:rPr lang="en-US" smtClean="0"/>
              <a:t>8/24/2020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0A75ADC-4C6C-4119-97D9-9D75D770220A}"/>
              </a:ext>
            </a:extLst>
          </p:cNvPr>
          <p:cNvCxnSpPr/>
          <p:nvPr userDrawn="1"/>
        </p:nvCxnSpPr>
        <p:spPr>
          <a:xfrm>
            <a:off x="494300" y="1237631"/>
            <a:ext cx="7406640" cy="0"/>
          </a:xfrm>
          <a:prstGeom prst="line">
            <a:avLst/>
          </a:prstGeom>
          <a:ln w="6350">
            <a:solidFill>
              <a:srgbClr val="3110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3446E9A-25CF-4679-9DB7-360144A2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32118" y="644434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803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284CC1-A0AC-48D6-BD94-D7FE393A7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E70C-4C7E-4BCA-BD2C-A6E941B0669D}" type="datetime1">
              <a:rPr lang="en-US" smtClean="0"/>
              <a:t>8/24/2020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BB3AEC-ACF6-4780-9B3B-19D6E0826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877EB-F922-4F76-8B34-F74B51528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32118" y="644434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271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A26F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rgbClr val="311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8681EE0-8023-4923-A005-27C4400F70F8}" type="datetime1">
              <a:rPr lang="en-US" smtClean="0"/>
              <a:t>8/24/2020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126D70-8B43-4C30-9262-7813E931219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7227064" y="234538"/>
            <a:ext cx="1789073" cy="634221"/>
          </a:xfrm>
          <a:prstGeom prst="rect">
            <a:avLst/>
          </a:prstGeom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AA1439E-3A21-4531-9E1C-47513E973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32118" y="644434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5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663" r:id="rId3"/>
    <p:sldLayoutId id="2147483665" r:id="rId4"/>
    <p:sldLayoutId id="2147483667" r:id="rId5"/>
    <p:sldLayoutId id="2147483668" r:id="rId6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rgbClr val="311049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311049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311049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311049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311049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558209"/>
            <a:ext cx="6277511" cy="2418907"/>
          </a:xfrm>
        </p:spPr>
        <p:txBody>
          <a:bodyPr>
            <a:noAutofit/>
          </a:bodyPr>
          <a:lstStyle/>
          <a:p>
            <a:r>
              <a:rPr lang="en-US" sz="5400" dirty="0">
                <a:latin typeface="Cambria" panose="02040503050406030204" pitchFamily="18" charset="0"/>
              </a:rPr>
              <a:t>American Association</a:t>
            </a:r>
            <a:br>
              <a:rPr lang="en-US" sz="5400" dirty="0">
                <a:latin typeface="Cambria" panose="02040503050406030204" pitchFamily="18" charset="0"/>
              </a:rPr>
            </a:br>
            <a:r>
              <a:rPr lang="en-US" sz="5400" dirty="0">
                <a:latin typeface="Cambria" panose="02040503050406030204" pitchFamily="18" charset="0"/>
              </a:rPr>
              <a:t>of Women Dentists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3965954"/>
            <a:ext cx="7543800" cy="1297162"/>
          </a:xfrm>
        </p:spPr>
        <p:txBody>
          <a:bodyPr>
            <a:normAutofit/>
          </a:bodyPr>
          <a:lstStyle/>
          <a:p>
            <a:r>
              <a:rPr lang="en-US" sz="1600" b="1" i="1" dirty="0">
                <a:solidFill>
                  <a:srgbClr val="311049"/>
                </a:solidFill>
                <a:latin typeface="Cambria" panose="02040503050406030204" pitchFamily="18" charset="0"/>
              </a:rPr>
              <a:t>[ </a:t>
            </a:r>
            <a:r>
              <a:rPr lang="en-US" sz="1600" b="1" i="1" dirty="0">
                <a:solidFill>
                  <a:srgbClr val="311049"/>
                </a:solidFill>
                <a:highlight>
                  <a:srgbClr val="FFFF00"/>
                </a:highlight>
                <a:latin typeface="Cambria" panose="02040503050406030204" pitchFamily="18" charset="0"/>
              </a:rPr>
              <a:t>Enter Name of Proposed Chapter</a:t>
            </a:r>
            <a:r>
              <a:rPr lang="en-US" sz="1600" b="1" i="1" dirty="0">
                <a:solidFill>
                  <a:srgbClr val="311049"/>
                </a:solidFill>
                <a:latin typeface="Cambria" panose="02040503050406030204" pitchFamily="18" charset="0"/>
              </a:rPr>
              <a:t>]</a:t>
            </a:r>
          </a:p>
          <a:p>
            <a:r>
              <a:rPr lang="en-US" sz="1600" b="1" i="1" dirty="0">
                <a:solidFill>
                  <a:srgbClr val="311049"/>
                </a:solidFill>
                <a:latin typeface="Cambria" panose="02040503050406030204" pitchFamily="18" charset="0"/>
              </a:rPr>
              <a:t>[</a:t>
            </a:r>
            <a:r>
              <a:rPr lang="en-US" sz="1600" b="1" i="1" dirty="0">
                <a:solidFill>
                  <a:srgbClr val="311049"/>
                </a:solidFill>
                <a:highlight>
                  <a:srgbClr val="FFFF00"/>
                </a:highlight>
                <a:latin typeface="Cambria" panose="02040503050406030204" pitchFamily="18" charset="0"/>
              </a:rPr>
              <a:t>State or area</a:t>
            </a:r>
            <a:r>
              <a:rPr lang="en-US" sz="1600" b="1" i="1" dirty="0">
                <a:solidFill>
                  <a:srgbClr val="311049"/>
                </a:solidFill>
                <a:latin typeface="Cambria" panose="02040503050406030204" pitchFamily="18" charset="0"/>
              </a:rPr>
              <a:t>]</a:t>
            </a:r>
          </a:p>
          <a:p>
            <a:r>
              <a:rPr lang="en-US" sz="1600" b="1" i="1" dirty="0">
                <a:solidFill>
                  <a:srgbClr val="311049"/>
                </a:solidFill>
                <a:latin typeface="Cambria" panose="02040503050406030204" pitchFamily="18" charset="0"/>
              </a:rPr>
              <a:t>[</a:t>
            </a:r>
            <a:r>
              <a:rPr lang="en-US" sz="1600" b="1" i="1" dirty="0">
                <a:solidFill>
                  <a:srgbClr val="311049"/>
                </a:solidFill>
                <a:highlight>
                  <a:srgbClr val="FFFF00"/>
                </a:highlight>
              </a:rPr>
              <a:t>M</a:t>
            </a:r>
            <a:r>
              <a:rPr lang="en-US" sz="1600" b="1" i="1" dirty="0">
                <a:solidFill>
                  <a:srgbClr val="311049"/>
                </a:solidFill>
                <a:highlight>
                  <a:srgbClr val="FFFF00"/>
                </a:highlight>
                <a:latin typeface="Cambria" panose="02040503050406030204" pitchFamily="18" charset="0"/>
              </a:rPr>
              <a:t>onth day, Year</a:t>
            </a:r>
            <a:r>
              <a:rPr lang="en-US" sz="1600" b="1" i="1" dirty="0">
                <a:solidFill>
                  <a:srgbClr val="311049"/>
                </a:solidFill>
                <a:latin typeface="Cambria" panose="02040503050406030204" pitchFamily="18" charset="0"/>
              </a:rPr>
              <a:t>]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5B82562-FBCD-43A7-B380-F01F68EF8C5B}"/>
              </a:ext>
            </a:extLst>
          </p:cNvPr>
          <p:cNvCxnSpPr>
            <a:cxnSpLocks/>
          </p:cNvCxnSpPr>
          <p:nvPr/>
        </p:nvCxnSpPr>
        <p:spPr>
          <a:xfrm>
            <a:off x="868680" y="2977116"/>
            <a:ext cx="7406640" cy="0"/>
          </a:xfrm>
          <a:prstGeom prst="line">
            <a:avLst/>
          </a:prstGeom>
          <a:ln w="6350">
            <a:solidFill>
              <a:srgbClr val="3110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2C9AE66B-FD65-4117-A680-F35BCDE41967}"/>
              </a:ext>
            </a:extLst>
          </p:cNvPr>
          <p:cNvSpPr txBox="1">
            <a:spLocks/>
          </p:cNvSpPr>
          <p:nvPr/>
        </p:nvSpPr>
        <p:spPr>
          <a:xfrm>
            <a:off x="765544" y="3051547"/>
            <a:ext cx="7578356" cy="705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600" kern="1200" spc="-50" baseline="0">
                <a:solidFill>
                  <a:srgbClr val="311049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defRPr>
            </a:lvl1pPr>
          </a:lstStyle>
          <a:p>
            <a:r>
              <a:rPr lang="en-US" sz="4400" dirty="0">
                <a:solidFill>
                  <a:srgbClr val="A26FB0"/>
                </a:solidFill>
              </a:rPr>
              <a:t>Local Chapter Activity Plan</a:t>
            </a:r>
          </a:p>
        </p:txBody>
      </p:sp>
    </p:spTree>
    <p:extLst>
      <p:ext uri="{BB962C8B-B14F-4D97-AF65-F5344CB8AC3E}">
        <p14:creationId xmlns:p14="http://schemas.microsoft.com/office/powerpoint/2010/main" val="2929381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BB511-E58A-4277-8BBA-3CFD29F7C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Instructions</a:t>
            </a: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6AD456AC-F81F-488A-8DEC-CA45ABFB6B98}"/>
              </a:ext>
            </a:extLst>
          </p:cNvPr>
          <p:cNvSpPr txBox="1">
            <a:spLocks/>
          </p:cNvSpPr>
          <p:nvPr/>
        </p:nvSpPr>
        <p:spPr>
          <a:xfrm>
            <a:off x="487148" y="1444255"/>
            <a:ext cx="8008266" cy="4786424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31104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311049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311049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311049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600" i="1" dirty="0">
                <a:solidFill>
                  <a:schemeClr val="tx1"/>
                </a:solidFill>
              </a:rPr>
              <a:t>This chapter plan template is provided as a guide to creating a successful start to your chapter for the coming 6 months. We encourage you to plan for the entire 12 months if you are able. 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/>
                </a:solidFill>
              </a:rPr>
              <a:t>Your chapter plan can be in any format or type of document</a:t>
            </a:r>
            <a:r>
              <a:rPr lang="en-US" sz="1600" b="1" i="1" u="sng" dirty="0">
                <a:solidFill>
                  <a:schemeClr val="tx1"/>
                </a:solidFill>
              </a:rPr>
              <a:t> </a:t>
            </a:r>
            <a:r>
              <a:rPr lang="en-US" sz="1600" i="1" dirty="0">
                <a:solidFill>
                  <a:schemeClr val="tx1"/>
                </a:solidFill>
              </a:rPr>
              <a:t>as long as the same information is presented. Follow these steps:</a:t>
            </a:r>
          </a:p>
          <a:p>
            <a:pPr>
              <a:lnSpc>
                <a:spcPct val="100000"/>
              </a:lnSpc>
            </a:pPr>
            <a:endParaRPr lang="en-US" sz="1600" i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Clr>
                <a:srgbClr val="311049"/>
              </a:buClr>
              <a:buFont typeface="+mj-lt"/>
              <a:buAutoNum type="arabicPeriod"/>
            </a:pPr>
            <a:r>
              <a:rPr lang="en-US" sz="1600" i="1" dirty="0">
                <a:solidFill>
                  <a:schemeClr val="tx1"/>
                </a:solidFill>
              </a:rPr>
              <a:t>Fill in the information requested in brackets like: [</a:t>
            </a:r>
            <a:r>
              <a:rPr lang="en-US" sz="1600" i="1" dirty="0">
                <a:solidFill>
                  <a:schemeClr val="tx1"/>
                </a:solidFill>
                <a:highlight>
                  <a:srgbClr val="FFFF00"/>
                </a:highlight>
              </a:rPr>
              <a:t>My text </a:t>
            </a:r>
            <a:r>
              <a:rPr lang="en-US" sz="1600" i="1" dirty="0">
                <a:solidFill>
                  <a:schemeClr val="tx1"/>
                </a:solidFill>
              </a:rPr>
              <a:t>].  Delete the brackets when finished.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Clr>
                <a:srgbClr val="311049"/>
              </a:buClr>
              <a:buFont typeface="+mj-lt"/>
              <a:buAutoNum type="arabicPeriod"/>
            </a:pPr>
            <a:r>
              <a:rPr lang="en-US" sz="1600" i="1" dirty="0">
                <a:solidFill>
                  <a:schemeClr val="tx1"/>
                </a:solidFill>
              </a:rPr>
              <a:t>Delete all instructions in red brackets </a:t>
            </a:r>
            <a:r>
              <a:rPr lang="en-US" sz="1600" i="1" dirty="0">
                <a:solidFill>
                  <a:srgbClr val="FF0000"/>
                </a:solidFill>
              </a:rPr>
              <a:t>[ like this ]</a:t>
            </a:r>
            <a:r>
              <a:rPr lang="en-US" sz="1600" i="1" dirty="0">
                <a:solidFill>
                  <a:schemeClr val="tx1"/>
                </a:solidFill>
              </a:rPr>
              <a:t> .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Clr>
                <a:srgbClr val="311049"/>
              </a:buClr>
              <a:buFont typeface="+mj-lt"/>
              <a:buAutoNum type="arabicPeriod"/>
            </a:pPr>
            <a:r>
              <a:rPr lang="en-US" sz="1600" i="1" dirty="0">
                <a:solidFill>
                  <a:schemeClr val="tx1"/>
                </a:solidFill>
              </a:rPr>
              <a:t>Enter information specific to your chapter plan.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Clr>
                <a:srgbClr val="311049"/>
              </a:buClr>
              <a:buFont typeface="+mj-lt"/>
              <a:buAutoNum type="arabicPeriod"/>
            </a:pPr>
            <a:r>
              <a:rPr lang="en-US" sz="1600" i="1" dirty="0">
                <a:solidFill>
                  <a:schemeClr val="tx1"/>
                </a:solidFill>
              </a:rPr>
              <a:t>Send completed chapter plan to the AAWD National Office and copy the AAWD Director of Membership in your email.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buClr>
                <a:srgbClr val="311049"/>
              </a:buClr>
              <a:buFont typeface="+mj-lt"/>
              <a:buAutoNum type="arabicPeriod"/>
            </a:pPr>
            <a:r>
              <a:rPr lang="en-US" sz="1600" i="1" dirty="0">
                <a:solidFill>
                  <a:schemeClr val="tx1"/>
                </a:solidFill>
              </a:rPr>
              <a:t>Delete this slide.</a:t>
            </a:r>
          </a:p>
          <a:p>
            <a:pPr>
              <a:lnSpc>
                <a:spcPct val="100000"/>
              </a:lnSpc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BCC4A-9EBC-4EA9-BF1B-13F11CAB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591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9334A6-57CF-4267-8A21-321A9CF8A2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Chapter Goals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82108ED1-5082-4CF9-8F7C-48759F94BE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8921" y="3367388"/>
            <a:ext cx="7543800" cy="1143000"/>
          </a:xfrm>
        </p:spPr>
        <p:txBody>
          <a:bodyPr/>
          <a:lstStyle/>
          <a:p>
            <a:r>
              <a:rPr lang="en-US" dirty="0">
                <a:solidFill>
                  <a:srgbClr val="A26FB0"/>
                </a:solidFill>
              </a:rPr>
              <a:t>Set achievable goals and objectives for your chapter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8A885-383A-48C8-A5B4-140C0355E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496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/>
              <a:t>General Chapter Goals [</a:t>
            </a:r>
            <a:r>
              <a:rPr lang="en-US" sz="3000" b="1" dirty="0">
                <a:highlight>
                  <a:srgbClr val="FFFF00"/>
                </a:highlight>
              </a:rPr>
              <a:t>Year</a:t>
            </a:r>
            <a:r>
              <a:rPr lang="en-US" sz="3000" b="1" dirty="0"/>
              <a:t>]</a:t>
            </a:r>
          </a:p>
        </p:txBody>
      </p:sp>
      <p:sp>
        <p:nvSpPr>
          <p:cNvPr id="4" name="Subtitle 3"/>
          <p:cNvSpPr>
            <a:spLocks noGrp="1"/>
          </p:cNvSpPr>
          <p:nvPr>
            <p:ph idx="4294967295"/>
          </p:nvPr>
        </p:nvSpPr>
        <p:spPr>
          <a:xfrm>
            <a:off x="525248" y="1378083"/>
            <a:ext cx="7427905" cy="55704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[Enter your goals for the first year into the table below and remove the gray example text when finished.]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743173"/>
              </p:ext>
            </p:extLst>
          </p:nvPr>
        </p:nvGraphicFramePr>
        <p:xfrm>
          <a:off x="525248" y="2069805"/>
          <a:ext cx="7848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3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5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Goal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Timeframe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600" i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Example: Increase membership to 15</a:t>
                      </a:r>
                      <a:endParaRPr lang="en-US" sz="16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September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Example: Create a platform to host monthly, virtual events</a:t>
                      </a:r>
                      <a:endParaRPr lang="en-US" sz="16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October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Example: </a:t>
                      </a:r>
                      <a:r>
                        <a:rPr lang="en-US" sz="1600" i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at least 1 potential sponsor in your area</a:t>
                      </a:r>
                      <a:endParaRPr lang="en-US" sz="16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October 2020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473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437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738633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AD5A5-C1F4-480C-8191-8F90CD0E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793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/>
              <a:t>Long Term Chapter Goals [</a:t>
            </a:r>
            <a:r>
              <a:rPr lang="en-US" sz="3000" b="1" dirty="0">
                <a:highlight>
                  <a:srgbClr val="FFFF00"/>
                </a:highlight>
              </a:rPr>
              <a:t>Year - Year</a:t>
            </a:r>
            <a:r>
              <a:rPr lang="en-US" sz="3000" b="1" dirty="0"/>
              <a:t>]</a:t>
            </a:r>
          </a:p>
        </p:txBody>
      </p:sp>
      <p:sp>
        <p:nvSpPr>
          <p:cNvPr id="4" name="Subtitle 3"/>
          <p:cNvSpPr>
            <a:spLocks noGrp="1"/>
          </p:cNvSpPr>
          <p:nvPr>
            <p:ph idx="4294967295"/>
          </p:nvPr>
        </p:nvSpPr>
        <p:spPr>
          <a:xfrm>
            <a:off x="525248" y="1307857"/>
            <a:ext cx="7438538" cy="69172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FF0000"/>
                </a:solidFill>
              </a:rPr>
              <a:t>[Enter your long-term strategic goals for the chapter into the table below and remove the gray example text when finished.]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775294"/>
              </p:ext>
            </p:extLst>
          </p:nvPr>
        </p:nvGraphicFramePr>
        <p:xfrm>
          <a:off x="525248" y="2069805"/>
          <a:ext cx="7848600" cy="284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3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5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Strategic Goal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Timeframe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i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Example: Create a partnership with local university to engage post-graduates</a:t>
                      </a:r>
                      <a:endParaRPr lang="en-US" sz="16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April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Example: Host an in-person event to raise awareness in my community</a:t>
                      </a:r>
                      <a:endParaRPr lang="en-US" sz="16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June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Example: Review active dentists in your area willing to partner with Smiles for Success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August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473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229127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E4721-F38D-41AA-B3CE-CC029FF06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789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Event Schedule</a:t>
            </a:r>
            <a:endParaRPr lang="en-US" sz="6000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90E61D7-6AFC-4E20-8214-E660CC43DD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A26FB0"/>
                </a:solidFill>
              </a:rPr>
              <a:t>Engage your members for the next 6 months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65CC82-A96C-40DB-9F13-41E00361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394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/>
              <a:t>Six-Month Event Schedule</a:t>
            </a:r>
          </a:p>
        </p:txBody>
      </p:sp>
      <p:sp>
        <p:nvSpPr>
          <p:cNvPr id="4" name="Subtitle 3"/>
          <p:cNvSpPr>
            <a:spLocks noGrp="1"/>
          </p:cNvSpPr>
          <p:nvPr>
            <p:ph idx="4294967295"/>
          </p:nvPr>
        </p:nvSpPr>
        <p:spPr>
          <a:xfrm>
            <a:off x="525248" y="1378083"/>
            <a:ext cx="7438538" cy="439737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[Enter all planned activities including member meetings, study sessions, fundraisers, and educational events in the table below]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709356"/>
              </p:ext>
            </p:extLst>
          </p:nvPr>
        </p:nvGraphicFramePr>
        <p:xfrm>
          <a:off x="525248" y="2069805"/>
          <a:ext cx="7848600" cy="354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Event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Example: Facebook Live or in-person meeting to launch the chapter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Example: Invite speaker from community to present topics on local dentistry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Example: Host a virtual mentorship event where your members connect with senior dental students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Example: Facebook Live question and answer session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473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754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186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853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238961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61500-E86F-4C57-92F4-7D3F7CEF4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575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/>
              <a:t>Implementation Plan</a:t>
            </a:r>
          </a:p>
        </p:txBody>
      </p:sp>
      <p:sp>
        <p:nvSpPr>
          <p:cNvPr id="4" name="Subtitle 3"/>
          <p:cNvSpPr>
            <a:spLocks noGrp="1"/>
          </p:cNvSpPr>
          <p:nvPr>
            <p:ph idx="4294967295"/>
          </p:nvPr>
        </p:nvSpPr>
        <p:spPr>
          <a:xfrm>
            <a:off x="525248" y="1378083"/>
            <a:ext cx="7438538" cy="67828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FF0000"/>
                </a:solidFill>
              </a:rPr>
              <a:t>[These are the steps you need to take to get started quickly and get the support you need from the AAWD National Office]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357063"/>
              </p:ext>
            </p:extLst>
          </p:nvPr>
        </p:nvGraphicFramePr>
        <p:xfrm>
          <a:off x="525248" y="2069805"/>
          <a:ext cx="7848600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Activities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7945" marR="0"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Create your chapter presence on social media (Facebook, Instagram, LinkedIn)</a:t>
                      </a:r>
                      <a:endParaRPr lang="en-US" sz="1600" i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7945" marR="0"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Send your updated contact and social information to the AAWD National Office so we can update our website</a:t>
                      </a:r>
                      <a:endParaRPr lang="en-US" sz="1600" i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7945" marR="0"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Create a Formal Announcement for your chapter launch</a:t>
                      </a:r>
                      <a:endParaRPr lang="en-US" sz="1600" i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7945" marR="0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Create an official chapter email address</a:t>
                      </a:r>
                      <a:endParaRPr lang="en-US" sz="1600" i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24473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Schedule a review meeting with the AAWD Director of Membership</a:t>
                      </a:r>
                      <a:endParaRPr lang="en-US" sz="1600" i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754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186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853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238961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D32F6-F785-4350-AC69-8C1E864B0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99635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485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Retrospect</vt:lpstr>
      <vt:lpstr>American Association of Women Dentists</vt:lpstr>
      <vt:lpstr>Instructions</vt:lpstr>
      <vt:lpstr>Chapter Goals</vt:lpstr>
      <vt:lpstr>General Chapter Goals [Year]</vt:lpstr>
      <vt:lpstr>Long Term Chapter Goals [Year - Year]</vt:lpstr>
      <vt:lpstr>Event Schedule</vt:lpstr>
      <vt:lpstr>Six-Month Event Schedule</vt:lpstr>
      <vt:lpstr>Implementation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Association of Women Dentists</dc:title>
  <dc:creator>Rachel Jollie</dc:creator>
  <cp:lastModifiedBy>Rachel Jollie</cp:lastModifiedBy>
  <cp:revision>6</cp:revision>
  <dcterms:created xsi:type="dcterms:W3CDTF">2020-08-24T15:54:21Z</dcterms:created>
  <dcterms:modified xsi:type="dcterms:W3CDTF">2020-08-24T16:34:34Z</dcterms:modified>
</cp:coreProperties>
</file>